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7" r:id="rId2"/>
    <p:sldId id="258" r:id="rId3"/>
    <p:sldId id="264"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Leong" initials="CL" lastIdx="1" clrIdx="0">
    <p:extLst>
      <p:ext uri="{19B8F6BF-5375-455C-9EA6-DF929625EA0E}">
        <p15:presenceInfo xmlns:p15="http://schemas.microsoft.com/office/powerpoint/2012/main" userId="ffcdf5c1b31b65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69"/>
    <p:restoredTop sz="92297"/>
  </p:normalViewPr>
  <p:slideViewPr>
    <p:cSldViewPr snapToGrid="0" snapToObjects="1" showGuides="1">
      <p:cViewPr varScale="1">
        <p:scale>
          <a:sx n="115" d="100"/>
          <a:sy n="115" d="100"/>
        </p:scale>
        <p:origin x="872" y="192"/>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0BCEC-DF22-724A-8E0B-82498002B7DF}" type="datetimeFigureOut">
              <a:rPr lang="en-US" smtClean="0"/>
              <a:t>4/26/19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A0176-D038-3249-BA13-15ACDBD7BA8D}" type="slidenum">
              <a:rPr lang="en-US" smtClean="0"/>
              <a:t>‹#›</a:t>
            </a:fld>
            <a:endParaRPr lang="en-US"/>
          </a:p>
        </p:txBody>
      </p:sp>
    </p:spTree>
    <p:extLst>
      <p:ext uri="{BB962C8B-B14F-4D97-AF65-F5344CB8AC3E}">
        <p14:creationId xmlns:p14="http://schemas.microsoft.com/office/powerpoint/2010/main" val="368001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2A0176-D038-3249-BA13-15ACDBD7BA8D}" type="slidenum">
              <a:rPr lang="en-US" smtClean="0"/>
              <a:t>1</a:t>
            </a:fld>
            <a:endParaRPr lang="en-US"/>
          </a:p>
        </p:txBody>
      </p:sp>
    </p:spTree>
    <p:extLst>
      <p:ext uri="{BB962C8B-B14F-4D97-AF65-F5344CB8AC3E}">
        <p14:creationId xmlns:p14="http://schemas.microsoft.com/office/powerpoint/2010/main" val="141895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2</a:t>
            </a:fld>
            <a:endParaRPr lang="en-US"/>
          </a:p>
        </p:txBody>
      </p:sp>
    </p:spTree>
    <p:extLst>
      <p:ext uri="{BB962C8B-B14F-4D97-AF65-F5344CB8AC3E}">
        <p14:creationId xmlns:p14="http://schemas.microsoft.com/office/powerpoint/2010/main" val="182136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3</a:t>
            </a:fld>
            <a:endParaRPr lang="en-US"/>
          </a:p>
        </p:txBody>
      </p:sp>
    </p:spTree>
    <p:extLst>
      <p:ext uri="{BB962C8B-B14F-4D97-AF65-F5344CB8AC3E}">
        <p14:creationId xmlns:p14="http://schemas.microsoft.com/office/powerpoint/2010/main" val="329052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4</a:t>
            </a:fld>
            <a:endParaRPr lang="en-US"/>
          </a:p>
        </p:txBody>
      </p:sp>
    </p:spTree>
    <p:extLst>
      <p:ext uri="{BB962C8B-B14F-4D97-AF65-F5344CB8AC3E}">
        <p14:creationId xmlns:p14="http://schemas.microsoft.com/office/powerpoint/2010/main" val="243416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9801-A6AB-9F49-860A-96A041EBF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882B4-09AF-664A-930F-B15952D16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456BD2-3877-3143-91F1-36CB3E4F1EF9}"/>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DB25789E-136D-2343-9DF8-C31D7015D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40B86-9D58-6E43-9D4D-D8129C50A0D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1252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0DB7-0D2A-E441-A853-04DCBDCD34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BB692-8F8F-7948-A147-72822524F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9D320-EAED-8C41-A30A-AEE98432E2D8}"/>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D7237157-C802-D349-8E29-CC53E82B8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0CD5-6E0E-6E47-84C5-DBC3996AFE28}"/>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5721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21479-2271-5F4C-A550-9A69EE23AD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AD042-28F3-3D40-B31A-EBF53921E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DFFEA-61D7-B24B-BA6C-6296E0B84A07}"/>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85423A56-6840-4141-9544-826529B9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7839B-1773-1249-97FC-9E33600B4F0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68325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B2FE-20A6-044E-9473-0C15C3882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2CE26-A4C0-AB43-BF93-2D401C5C5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34454-9814-BC46-9BC9-8425FA1416E0}"/>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DBB3B071-FB6C-B746-8961-0966BFBDB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061A7-3A3C-DD42-A7FC-4B639710E00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79311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0C57-8DA3-4C40-99B8-A67D13EF0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BEA2B-3866-CC41-A5A7-6CFFF31AF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015DA-2D67-EF4C-A4B0-D142733FB230}"/>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C4BF1A0A-5E63-4841-A934-21C836815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9BB6-0146-CD48-A74F-14DA93C489A9}"/>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53835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521E-5277-014C-9541-B842CCCA5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D0106-250A-194A-A010-01EEAA86C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1ACE95-D1C3-434C-AC40-718BB4471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C1903-C52D-A044-9B81-9FC148A96EBF}"/>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6" name="Footer Placeholder 5">
            <a:extLst>
              <a:ext uri="{FF2B5EF4-FFF2-40B4-BE49-F238E27FC236}">
                <a16:creationId xmlns:a16="http://schemas.microsoft.com/office/drawing/2014/main" id="{12C12399-20CC-8F4F-A712-C63500C23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9A8D-B307-2842-B237-46810481EFB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45948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2069-0684-824E-BFE9-898890F4D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2B0A48-AC61-DB48-8408-848CEFAC3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0854AA-060B-014E-A122-A0DF59A38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D7E11-9637-C44D-89A6-F7FBE80E7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B89A-8692-854F-9B5B-1D46DC2E1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66EF9-A0A9-F142-951A-995977386631}"/>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8" name="Footer Placeholder 7">
            <a:extLst>
              <a:ext uri="{FF2B5EF4-FFF2-40B4-BE49-F238E27FC236}">
                <a16:creationId xmlns:a16="http://schemas.microsoft.com/office/drawing/2014/main" id="{23C3D3E6-5400-F748-B4BA-C64C3B46A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287F58-A6D4-A240-932E-17D37F6B3662}"/>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94073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1CC-2B31-764B-8276-C3172DD2A2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311E4-3B48-CF4C-9794-5B160A5EC83D}"/>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4" name="Footer Placeholder 3">
            <a:extLst>
              <a:ext uri="{FF2B5EF4-FFF2-40B4-BE49-F238E27FC236}">
                <a16:creationId xmlns:a16="http://schemas.microsoft.com/office/drawing/2014/main" id="{82EE9C94-A5B6-D741-BC55-19CF4A56B2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77C4B-3E84-0147-93FD-9E3FCD9935A4}"/>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7052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13E7D-F7BA-3341-A879-0652DEC193B6}"/>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3" name="Footer Placeholder 2">
            <a:extLst>
              <a:ext uri="{FF2B5EF4-FFF2-40B4-BE49-F238E27FC236}">
                <a16:creationId xmlns:a16="http://schemas.microsoft.com/office/drawing/2014/main" id="{18225159-48AA-E944-BF4D-88E28D2C9C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428D0-7E12-F549-B2ED-F568FD26E77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1047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71A9-333B-9D47-936A-45610FEED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693B-CE06-FA4A-8E2B-73D52234E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34AD9-BA05-A249-BCCD-971328361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D0FC1-02AE-4B44-802E-2013FF977517}"/>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6" name="Footer Placeholder 5">
            <a:extLst>
              <a:ext uri="{FF2B5EF4-FFF2-40B4-BE49-F238E27FC236}">
                <a16:creationId xmlns:a16="http://schemas.microsoft.com/office/drawing/2014/main" id="{FE6CEC81-5A13-8E40-89E0-D0D57F724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E5E69-8EB4-8D40-A951-10CAD54F0C8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26882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1558-81B2-6643-BACF-B04606DDA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DB423-8F7D-9A47-A460-FFC0E0626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C18FF-092E-2E45-B248-7CC257F96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1D2A-587E-094F-9C4D-B9E1A56F4B05}"/>
              </a:ext>
            </a:extLst>
          </p:cNvPr>
          <p:cNvSpPr>
            <a:spLocks noGrp="1"/>
          </p:cNvSpPr>
          <p:nvPr>
            <p:ph type="dt" sz="half" idx="10"/>
          </p:nvPr>
        </p:nvSpPr>
        <p:spPr/>
        <p:txBody>
          <a:bodyPr/>
          <a:lstStyle/>
          <a:p>
            <a:fld id="{16974DBD-285E-6742-9611-F9C34D45B9AB}" type="datetimeFigureOut">
              <a:rPr lang="en-US" smtClean="0"/>
              <a:t>4/26/19</a:t>
            </a:fld>
            <a:endParaRPr lang="en-US"/>
          </a:p>
        </p:txBody>
      </p:sp>
      <p:sp>
        <p:nvSpPr>
          <p:cNvPr id="6" name="Footer Placeholder 5">
            <a:extLst>
              <a:ext uri="{FF2B5EF4-FFF2-40B4-BE49-F238E27FC236}">
                <a16:creationId xmlns:a16="http://schemas.microsoft.com/office/drawing/2014/main" id="{59F99D90-AC7C-064C-8E39-13ED26E1B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5A597-3DBB-AD4F-87D9-9949F20C8AF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420408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F9ABD-2133-ED41-AC2B-D178A20BA5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1BA54-F0A1-504C-9C0F-7A502BD8D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395CB-6798-224C-AC5D-4815E0777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74DBD-285E-6742-9611-F9C34D45B9AB}" type="datetimeFigureOut">
              <a:rPr lang="en-US" smtClean="0"/>
              <a:t>4/26/19</a:t>
            </a:fld>
            <a:endParaRPr lang="en-US"/>
          </a:p>
        </p:txBody>
      </p:sp>
      <p:sp>
        <p:nvSpPr>
          <p:cNvPr id="5" name="Footer Placeholder 4">
            <a:extLst>
              <a:ext uri="{FF2B5EF4-FFF2-40B4-BE49-F238E27FC236}">
                <a16:creationId xmlns:a16="http://schemas.microsoft.com/office/drawing/2014/main" id="{1F6A5176-8399-054B-99BF-2366106A6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D3FA1-D62B-D64A-9C4F-0138D8929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90FF-E483-DD40-BA61-A66FA1FC323E}" type="slidenum">
              <a:rPr lang="en-US" smtClean="0"/>
              <a:t>‹#›</a:t>
            </a:fld>
            <a:endParaRPr lang="en-US"/>
          </a:p>
        </p:txBody>
      </p:sp>
    </p:spTree>
    <p:extLst>
      <p:ext uri="{BB962C8B-B14F-4D97-AF65-F5344CB8AC3E}">
        <p14:creationId xmlns:p14="http://schemas.microsoft.com/office/powerpoint/2010/main" val="535218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ictoria.ac.nz/wtapre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thespinoff.co.nz/partner/objectspace/16-09-2018/the-single-object-a-metric-tonne-of-chinese-new-zealand-histor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tosa.io/ev/principal-component-analysis/"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opensource.google.com/projects/tesseract" TargetMode="External"/><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hyperlink" Target="https://projector.tensorflow.org/" TargetMode="External"/><Relationship Id="rId4" Type="http://schemas.openxmlformats.org/officeDocument/2006/relationships/hyperlink" Target="https://www.oreilly.com/learning/an-illustrated-introduction-to-the-t-sne-algorithm"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victoria.ac.nz/its/staff-services/research-services/e-research-supercomputing"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eresearchsandpit.github.io/vuwr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46006582-CF7D-9643-8D5B-AD8A84B7F0E8}"/>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8428D918-AF4B-CC47-A91E-0925318CB45E}"/>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10" name="Straight Connector 9">
            <a:extLst>
              <a:ext uri="{FF2B5EF4-FFF2-40B4-BE49-F238E27FC236}">
                <a16:creationId xmlns:a16="http://schemas.microsoft.com/office/drawing/2014/main" id="{95CA101B-9859-DF4A-9385-90899400B4B4}"/>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4F24B8DB-B5E0-1E4E-84D7-969405AB5BF7}"/>
              </a:ext>
            </a:extLst>
          </p:cNvPr>
          <p:cNvSpPr/>
          <p:nvPr/>
        </p:nvSpPr>
        <p:spPr>
          <a:xfrm>
            <a:off x="156408" y="922291"/>
            <a:ext cx="5940000" cy="1938992"/>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In 2016, The </a:t>
            </a:r>
            <a:r>
              <a:rPr lang="en-US" sz="1000" dirty="0">
                <a:latin typeface="Verdana" panose="020B0604030504040204" pitchFamily="34" charset="0"/>
                <a:ea typeface="Verdana" panose="020B0604030504040204" pitchFamily="34" charset="0"/>
                <a:cs typeface="Verdana" panose="020B0604030504040204" pitchFamily="34" charset="0"/>
                <a:hlinkClick r:id="rId3"/>
              </a:rPr>
              <a:t>Wai-te-ata Press</a:t>
            </a:r>
            <a:r>
              <a:rPr lang="en-US" sz="1000" dirty="0">
                <a:latin typeface="Verdana" panose="020B0604030504040204" pitchFamily="34" charset="0"/>
                <a:ea typeface="Verdana" panose="020B0604030504040204" pitchFamily="34" charset="0"/>
                <a:cs typeface="Verdana" panose="020B0604030504040204" pitchFamily="34" charset="0"/>
              </a:rPr>
              <a:t> a letterpress </a:t>
            </a:r>
            <a:r>
              <a:rPr lang="en-US" sz="1000" dirty="0" err="1">
                <a:latin typeface="Verdana" panose="020B0604030504040204" pitchFamily="34" charset="0"/>
                <a:ea typeface="Verdana" panose="020B0604030504040204" pitchFamily="34" charset="0"/>
                <a:cs typeface="Verdana" panose="020B0604030504040204" pitchFamily="34" charset="0"/>
              </a:rPr>
              <a:t>printery</a:t>
            </a:r>
            <a:r>
              <a:rPr lang="en-US" sz="1000" dirty="0">
                <a:latin typeface="Verdana" panose="020B0604030504040204" pitchFamily="34" charset="0"/>
                <a:ea typeface="Verdana" panose="020B0604030504040204" pitchFamily="34" charset="0"/>
                <a:cs typeface="Verdana" panose="020B0604030504040204" pitchFamily="34" charset="0"/>
              </a:rPr>
              <a:t> established in 1962 at Victoria University of Wellington, </a:t>
            </a:r>
            <a:r>
              <a:rPr lang="en-NZ" sz="1000" dirty="0">
                <a:latin typeface="Verdana" panose="020B0604030504040204" pitchFamily="34" charset="0"/>
                <a:ea typeface="Verdana" panose="020B0604030504040204" pitchFamily="34" charset="0"/>
                <a:cs typeface="Verdana" panose="020B0604030504040204" pitchFamily="34" charset="0"/>
              </a:rPr>
              <a:t>gratefully accepted the transfer of </a:t>
            </a:r>
            <a:r>
              <a:rPr lang="en-NZ" sz="1000" dirty="0" err="1">
                <a:latin typeface="Verdana" panose="020B0604030504040204" pitchFamily="34" charset="0"/>
                <a:ea typeface="Verdana" panose="020B0604030504040204" pitchFamily="34" charset="0"/>
                <a:cs typeface="Verdana" panose="020B0604030504040204" pitchFamily="34" charset="0"/>
              </a:rPr>
              <a:t>kaitiakitanga</a:t>
            </a:r>
            <a:r>
              <a:rPr lang="en-NZ" sz="1000" dirty="0">
                <a:latin typeface="Verdana" panose="020B0604030504040204" pitchFamily="34" charset="0"/>
                <a:ea typeface="Verdana" panose="020B0604030504040204" pitchFamily="34" charset="0"/>
                <a:cs typeface="Verdana" panose="020B0604030504040204" pitchFamily="34" charset="0"/>
              </a:rPr>
              <a:t> of New Zealand's only surviving Chinese language printing typeface collection, a </a:t>
            </a:r>
            <a:r>
              <a:rPr lang="en-NZ" sz="1000" dirty="0">
                <a:latin typeface="Verdana" panose="020B0604030504040204" pitchFamily="34" charset="0"/>
                <a:ea typeface="Verdana" panose="020B0604030504040204" pitchFamily="34" charset="0"/>
                <a:cs typeface="Verdana" panose="020B0604030504040204" pitchFamily="34" charset="0"/>
                <a:hlinkClick r:id="rId4"/>
              </a:rPr>
              <a:t>metric tonne of Chinese full-form character lead type</a:t>
            </a:r>
            <a:r>
              <a:rPr lang="en-NZ" sz="1000" dirty="0">
                <a:latin typeface="Verdana" panose="020B0604030504040204" pitchFamily="34" charset="0"/>
                <a:ea typeface="Verdana" panose="020B0604030504040204" pitchFamily="34" charset="0"/>
                <a:cs typeface="Verdana" panose="020B0604030504040204" pitchFamily="34" charset="0"/>
              </a:rPr>
              <a:t> that had been in storage in a farmer's field south of Auckland. This type, ordered from Hong Kong, arrived new in Wellington in 1952 and was used to print the </a:t>
            </a:r>
            <a:r>
              <a:rPr lang="en-NZ" sz="1000" i="1" dirty="0">
                <a:latin typeface="Verdana" panose="020B0604030504040204" pitchFamily="34" charset="0"/>
                <a:ea typeface="Verdana" panose="020B0604030504040204" pitchFamily="34" charset="0"/>
                <a:cs typeface="Verdana" panose="020B0604030504040204" pitchFamily="34" charset="0"/>
              </a:rPr>
              <a:t>New Zealand Chinese Growers Monthly Journal</a:t>
            </a:r>
            <a:r>
              <a:rPr lang="en-NZ" sz="1000" dirty="0">
                <a:latin typeface="Verdana" panose="020B0604030504040204" pitchFamily="34" charset="0"/>
                <a:ea typeface="Verdana" panose="020B0604030504040204" pitchFamily="34" charset="0"/>
                <a:cs typeface="Verdana" panose="020B0604030504040204" pitchFamily="34" charset="0"/>
              </a:rPr>
              <a:t>, the organ of the Dominion Federation of New Zealand Chinese Commercial Growers. This journal continued for two decades till 1972, linked market gardeners around the country, published local and international news, featured articles on the civic careers of influential growers, shared traditional recipes, remedies and medicine and included Cantonese language lessons. At any one time, every Chinese household was said to be reading one of its 700 monthly copies. </a:t>
            </a:r>
          </a:p>
        </p:txBody>
      </p:sp>
      <p:pic>
        <p:nvPicPr>
          <p:cNvPr id="6" name="Picture 5">
            <a:extLst>
              <a:ext uri="{FF2B5EF4-FFF2-40B4-BE49-F238E27FC236}">
                <a16:creationId xmlns:a16="http://schemas.microsoft.com/office/drawing/2014/main" id="{70CED3C3-A606-7340-AB88-F6372B6BAFEB}"/>
              </a:ext>
            </a:extLst>
          </p:cNvPr>
          <p:cNvPicPr>
            <a:picLocks noChangeAspect="1"/>
          </p:cNvPicPr>
          <p:nvPr/>
        </p:nvPicPr>
        <p:blipFill>
          <a:blip r:embed="rId5"/>
          <a:stretch>
            <a:fillRect/>
          </a:stretch>
        </p:blipFill>
        <p:spPr>
          <a:xfrm>
            <a:off x="1046751" y="4128895"/>
            <a:ext cx="3814001" cy="2495581"/>
          </a:xfrm>
          <a:prstGeom prst="rect">
            <a:avLst/>
          </a:prstGeom>
        </p:spPr>
      </p:pic>
      <p:sp>
        <p:nvSpPr>
          <p:cNvPr id="14" name="Rectangle 13">
            <a:extLst>
              <a:ext uri="{FF2B5EF4-FFF2-40B4-BE49-F238E27FC236}">
                <a16:creationId xmlns:a16="http://schemas.microsoft.com/office/drawing/2014/main" id="{19FE5319-0784-B64F-B53E-5C8ECC35B6D0}"/>
              </a:ext>
            </a:extLst>
          </p:cNvPr>
          <p:cNvSpPr/>
          <p:nvPr/>
        </p:nvSpPr>
        <p:spPr>
          <a:xfrm>
            <a:off x="6232358" y="922291"/>
            <a:ext cx="5803642" cy="3093154"/>
          </a:xfrm>
          <a:prstGeom prst="rect">
            <a:avLst/>
          </a:prstGeom>
        </p:spPr>
        <p:txBody>
          <a:bodyPr wrap="square">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This project is built on lessons learnt from a previous collaboration between the Press’ and the School of Engineering and Computer Science (ECS) at Victoria University of Wellington (VUW), using machine learning techniques to perform full form Chinese Optical Character Recognition [OCR]. Throughout the process, the outputs were tested and corrected by a human expert in order to refine the printed type to Unicode translation accuracy. </a:t>
            </a:r>
          </a:p>
          <a:p>
            <a:endParaRPr lang="en-US" sz="1000"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Core challenges that arose included:</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inconsistency and disfiguration in the printed characters due to deterioration of the types over time</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trouble translating different fonts and trouble </a:t>
            </a:r>
            <a:r>
              <a:rPr lang="en-US" sz="1000" dirty="0" err="1">
                <a:latin typeface="Verdana" panose="020B0604030504040204" pitchFamily="34" charset="0"/>
                <a:ea typeface="Verdana" panose="020B0604030504040204" pitchFamily="34" charset="0"/>
                <a:cs typeface="Verdana" panose="020B0604030504040204" pitchFamily="34" charset="0"/>
              </a:rPr>
              <a:t>recognising</a:t>
            </a:r>
            <a:r>
              <a:rPr lang="en-US" sz="1000" dirty="0">
                <a:latin typeface="Verdana" panose="020B0604030504040204" pitchFamily="34" charset="0"/>
                <a:ea typeface="Verdana" panose="020B0604030504040204" pitchFamily="34" charset="0"/>
                <a:cs typeface="Verdana" panose="020B0604030504040204" pitchFamily="34" charset="0"/>
              </a:rPr>
              <a:t> variants of characters </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manual consultation of unclassified or misclassified characters a very time-intensive task. </a:t>
            </a:r>
          </a:p>
          <a:p>
            <a:pPr marL="171450" indent="-171450">
              <a:buFont typeface="Courier New" panose="02070309020205020404" pitchFamily="49" charset="0"/>
              <a:buChar char="o"/>
            </a:pPr>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Therefore, this project aims to prototype a human-in-the-loop user experience to enable a language expert to validate the transcription accuracy efficiently and enable us to retrain a new model with an accurate set of labels for the corpus.</a:t>
            </a:r>
          </a:p>
          <a:p>
            <a:endParaRPr lang="en-US" sz="1000" dirty="0">
              <a:latin typeface="Verdana" panose="020B0604030504040204" pitchFamily="34" charset="0"/>
              <a:ea typeface="Verdana" panose="020B0604030504040204" pitchFamily="34" charset="0"/>
              <a:cs typeface="Verdana" panose="020B0604030504040204" pitchFamily="34" charset="0"/>
            </a:endParaRPr>
          </a:p>
          <a:p>
            <a:endParaRPr lang="en-US" sz="1000" dirty="0">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ECCCB377-6910-F440-9E97-BD731B88966A}"/>
              </a:ext>
            </a:extLst>
          </p:cNvPr>
          <p:cNvPicPr>
            <a:picLocks noChangeAspect="1"/>
          </p:cNvPicPr>
          <p:nvPr/>
        </p:nvPicPr>
        <p:blipFill>
          <a:blip r:embed="rId6"/>
          <a:stretch>
            <a:fillRect/>
          </a:stretch>
        </p:blipFill>
        <p:spPr>
          <a:xfrm>
            <a:off x="6533096" y="4128895"/>
            <a:ext cx="5258314" cy="2554038"/>
          </a:xfrm>
          <a:prstGeom prst="rect">
            <a:avLst/>
          </a:prstGeom>
        </p:spPr>
      </p:pic>
      <p:sp>
        <p:nvSpPr>
          <p:cNvPr id="26" name="TextBox 25">
            <a:extLst>
              <a:ext uri="{FF2B5EF4-FFF2-40B4-BE49-F238E27FC236}">
                <a16:creationId xmlns:a16="http://schemas.microsoft.com/office/drawing/2014/main" id="{E44C0FB1-65D0-6340-822B-85AB810C85D2}"/>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Problem Overview</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868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553998"/>
          </a:xfrm>
          <a:prstGeom prst="rect">
            <a:avLst/>
          </a:prstGeom>
        </p:spPr>
        <p:txBody>
          <a:bodyPr>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The proposed solution involves categorising all extracted characters from the newspapers into image buckets with their corresponding Unicode labels which are then used to train a new model. </a:t>
            </a:r>
            <a:endParaRPr lang="en-NZ" sz="1000" b="0" i="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03872" y="933989"/>
            <a:ext cx="5940000" cy="1169551"/>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are then planning to use the feature maps from the retrained model and apply dimensionality reduction techniques such as </a:t>
            </a:r>
            <a:r>
              <a:rPr lang="en-NZ" sz="1000" dirty="0">
                <a:latin typeface="Verdana" panose="020B0604030504040204" pitchFamily="34" charset="0"/>
                <a:ea typeface="Verdana" panose="020B0604030504040204" pitchFamily="34" charset="0"/>
                <a:cs typeface="Verdana" panose="020B0604030504040204" pitchFamily="34" charset="0"/>
                <a:hlinkClick r:id="rId3"/>
              </a:rPr>
              <a:t>PCA</a:t>
            </a:r>
            <a:r>
              <a:rPr lang="en-NZ" sz="1000" dirty="0">
                <a:latin typeface="Verdana" panose="020B0604030504040204" pitchFamily="34" charset="0"/>
                <a:ea typeface="Verdana" panose="020B0604030504040204" pitchFamily="34" charset="0"/>
                <a:cs typeface="Verdana" panose="020B0604030504040204" pitchFamily="34" charset="0"/>
              </a:rPr>
              <a:t> and </a:t>
            </a:r>
            <a:r>
              <a:rPr lang="en-NZ" sz="1000" dirty="0">
                <a:latin typeface="Verdana" panose="020B0604030504040204" pitchFamily="34" charset="0"/>
                <a:ea typeface="Verdana" panose="020B0604030504040204" pitchFamily="34" charset="0"/>
                <a:cs typeface="Verdana" panose="020B0604030504040204" pitchFamily="34" charset="0"/>
                <a:hlinkClick r:id="rId4"/>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the data by clustering images by feature similarity and therefore evaluating the quality of the classifier. Each t-SNE cluster can then be explored further in 2D grid format where a human expert can easily identify misclassified images in the cluster by implementing an appropriate tagging schema. The new clusters will then become training data and labels to retrain a new model.</a:t>
            </a:r>
            <a:endParaRPr lang="en-US" sz="1000" dirty="0"/>
          </a:p>
        </p:txBody>
      </p:sp>
      <p:grpSp>
        <p:nvGrpSpPr>
          <p:cNvPr id="22" name="Group 21">
            <a:extLst>
              <a:ext uri="{FF2B5EF4-FFF2-40B4-BE49-F238E27FC236}">
                <a16:creationId xmlns:a16="http://schemas.microsoft.com/office/drawing/2014/main" id="{4EA1C51D-6E4A-B249-BC3E-B53F4A137D36}"/>
              </a:ext>
            </a:extLst>
          </p:cNvPr>
          <p:cNvGrpSpPr/>
          <p:nvPr/>
        </p:nvGrpSpPr>
        <p:grpSpPr>
          <a:xfrm>
            <a:off x="410359" y="1578072"/>
            <a:ext cx="5234807" cy="1340780"/>
            <a:chOff x="410359" y="1590106"/>
            <a:chExt cx="5234807" cy="1340780"/>
          </a:xfrm>
        </p:grpSpPr>
        <p:pic>
          <p:nvPicPr>
            <p:cNvPr id="4" name="Picture 3">
              <a:extLst>
                <a:ext uri="{FF2B5EF4-FFF2-40B4-BE49-F238E27FC236}">
                  <a16:creationId xmlns:a16="http://schemas.microsoft.com/office/drawing/2014/main" id="{A204A5DF-6F98-D141-B953-F0F76F2F2AF3}"/>
                </a:ext>
              </a:extLst>
            </p:cNvPr>
            <p:cNvPicPr>
              <a:picLocks noChangeAspect="1"/>
            </p:cNvPicPr>
            <p:nvPr/>
          </p:nvPicPr>
          <p:blipFill>
            <a:blip r:embed="rId5"/>
            <a:stretch>
              <a:fillRect/>
            </a:stretch>
          </p:blipFill>
          <p:spPr>
            <a:xfrm>
              <a:off x="954470" y="1590106"/>
              <a:ext cx="4146585" cy="1168148"/>
            </a:xfrm>
            <a:prstGeom prst="rect">
              <a:avLst/>
            </a:prstGeom>
          </p:spPr>
        </p:pic>
        <p:sp>
          <p:nvSpPr>
            <p:cNvPr id="21" name="TextBox 20">
              <a:extLst>
                <a:ext uri="{FF2B5EF4-FFF2-40B4-BE49-F238E27FC236}">
                  <a16:creationId xmlns:a16="http://schemas.microsoft.com/office/drawing/2014/main" id="{7DB0983D-8088-484B-A5A4-C14D01D39552}"/>
                </a:ext>
              </a:extLst>
            </p:cNvPr>
            <p:cNvSpPr txBox="1"/>
            <p:nvPr/>
          </p:nvSpPr>
          <p:spPr>
            <a:xfrm>
              <a:off x="410359" y="2684665"/>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 Extracting initial training data and labels using </a:t>
              </a:r>
              <a:r>
                <a:rPr lang="en-US" sz="1000" dirty="0">
                  <a:latin typeface="Verdana" panose="020B0604030504040204" pitchFamily="34" charset="0"/>
                  <a:ea typeface="Verdana" panose="020B0604030504040204" pitchFamily="34" charset="0"/>
                  <a:cs typeface="Verdana" panose="020B0604030504040204" pitchFamily="34" charset="0"/>
                  <a:hlinkClick r:id="rId6"/>
                </a:rPr>
                <a:t>Google Tesseract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5" name="Group 24">
            <a:extLst>
              <a:ext uri="{FF2B5EF4-FFF2-40B4-BE49-F238E27FC236}">
                <a16:creationId xmlns:a16="http://schemas.microsoft.com/office/drawing/2014/main" id="{3359C72E-8149-504C-A91A-DC443F1824E8}"/>
              </a:ext>
            </a:extLst>
          </p:cNvPr>
          <p:cNvGrpSpPr/>
          <p:nvPr/>
        </p:nvGrpSpPr>
        <p:grpSpPr>
          <a:xfrm>
            <a:off x="410359" y="2924372"/>
            <a:ext cx="5234807" cy="1432229"/>
            <a:chOff x="410359" y="2864216"/>
            <a:chExt cx="5234807" cy="1432229"/>
          </a:xfrm>
        </p:grpSpPr>
        <p:pic>
          <p:nvPicPr>
            <p:cNvPr id="8" name="Picture 7">
              <a:extLst>
                <a:ext uri="{FF2B5EF4-FFF2-40B4-BE49-F238E27FC236}">
                  <a16:creationId xmlns:a16="http://schemas.microsoft.com/office/drawing/2014/main" id="{6732992E-99EB-FB4D-9ABE-5BE11E1EB7CC}"/>
                </a:ext>
              </a:extLst>
            </p:cNvPr>
            <p:cNvPicPr>
              <a:picLocks noChangeAspect="1"/>
            </p:cNvPicPr>
            <p:nvPr/>
          </p:nvPicPr>
          <p:blipFill>
            <a:blip r:embed="rId7"/>
            <a:stretch>
              <a:fillRect/>
            </a:stretch>
          </p:blipFill>
          <p:spPr>
            <a:xfrm>
              <a:off x="1460089" y="2864216"/>
              <a:ext cx="3135346" cy="1203157"/>
            </a:xfrm>
            <a:prstGeom prst="rect">
              <a:avLst/>
            </a:prstGeom>
          </p:spPr>
        </p:pic>
        <p:sp>
          <p:nvSpPr>
            <p:cNvPr id="24" name="TextBox 23">
              <a:extLst>
                <a:ext uri="{FF2B5EF4-FFF2-40B4-BE49-F238E27FC236}">
                  <a16:creationId xmlns:a16="http://schemas.microsoft.com/office/drawing/2014/main" id="{D02C249F-D543-9145-B468-B5BAFE7778A7}"/>
                </a:ext>
              </a:extLst>
            </p:cNvPr>
            <p:cNvSpPr txBox="1"/>
            <p:nvPr/>
          </p:nvSpPr>
          <p:spPr>
            <a:xfrm>
              <a:off x="410359" y="4050224"/>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 </a:t>
              </a:r>
              <a:r>
                <a:rPr lang="en-NZ" sz="1000" dirty="0">
                  <a:latin typeface="Verdana" panose="020B0604030504040204" pitchFamily="34" charset="0"/>
                  <a:ea typeface="Verdana" panose="020B0604030504040204" pitchFamily="34" charset="0"/>
                  <a:cs typeface="Verdana" panose="020B0604030504040204" pitchFamily="34" charset="0"/>
                </a:rPr>
                <a:t>Categorise all image buckets with corresponding Unicode label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26">
            <a:extLst>
              <a:ext uri="{FF2B5EF4-FFF2-40B4-BE49-F238E27FC236}">
                <a16:creationId xmlns:a16="http://schemas.microsoft.com/office/drawing/2014/main" id="{B108215B-A68F-E54F-B157-7320BF3B01F9}"/>
              </a:ext>
            </a:extLst>
          </p:cNvPr>
          <p:cNvGrpSpPr/>
          <p:nvPr/>
        </p:nvGrpSpPr>
        <p:grpSpPr>
          <a:xfrm>
            <a:off x="410359" y="4444428"/>
            <a:ext cx="5234807" cy="2284289"/>
            <a:chOff x="410359" y="4468492"/>
            <a:chExt cx="5234807" cy="2284289"/>
          </a:xfrm>
        </p:grpSpPr>
        <p:pic>
          <p:nvPicPr>
            <p:cNvPr id="12" name="Picture 11">
              <a:extLst>
                <a:ext uri="{FF2B5EF4-FFF2-40B4-BE49-F238E27FC236}">
                  <a16:creationId xmlns:a16="http://schemas.microsoft.com/office/drawing/2014/main" id="{2BF63572-23B7-6F4D-8DE4-425D8026B019}"/>
                </a:ext>
              </a:extLst>
            </p:cNvPr>
            <p:cNvPicPr>
              <a:picLocks noChangeAspect="1"/>
            </p:cNvPicPr>
            <p:nvPr/>
          </p:nvPicPr>
          <p:blipFill>
            <a:blip r:embed="rId8"/>
            <a:stretch>
              <a:fillRect/>
            </a:stretch>
          </p:blipFill>
          <p:spPr>
            <a:xfrm>
              <a:off x="1697943" y="4468492"/>
              <a:ext cx="2801862" cy="2073694"/>
            </a:xfrm>
            <a:prstGeom prst="rect">
              <a:avLst/>
            </a:prstGeom>
          </p:spPr>
        </p:pic>
        <p:sp>
          <p:nvSpPr>
            <p:cNvPr id="26" name="TextBox 25">
              <a:extLst>
                <a:ext uri="{FF2B5EF4-FFF2-40B4-BE49-F238E27FC236}">
                  <a16:creationId xmlns:a16="http://schemas.microsoft.com/office/drawing/2014/main" id="{1945520E-CBB0-BA4C-A221-A76C8E125696}"/>
                </a:ext>
              </a:extLst>
            </p:cNvPr>
            <p:cNvSpPr txBox="1"/>
            <p:nvPr/>
          </p:nvSpPr>
          <p:spPr>
            <a:xfrm>
              <a:off x="410359" y="6506560"/>
              <a:ext cx="5234807" cy="246221"/>
            </a:xfrm>
            <a:prstGeom prst="rect">
              <a:avLst/>
            </a:prstGeom>
            <a:noFill/>
          </p:spPr>
          <p:txBody>
            <a:bodyPr wrap="square" rtlCol="0">
              <a:spAutoFit/>
            </a:bodyPr>
            <a:lstStyle/>
            <a:p>
              <a:pPr algn="ctr"/>
              <a:r>
                <a:rPr lang="en-GB" sz="1000" dirty="0">
                  <a:latin typeface="Verdana" panose="020B0604030504040204" pitchFamily="34" charset="0"/>
                  <a:ea typeface="Verdana" panose="020B0604030504040204" pitchFamily="34" charset="0"/>
                  <a:cs typeface="Verdana" panose="020B0604030504040204" pitchFamily="34" charset="0"/>
                </a:rPr>
                <a:t>3. </a:t>
              </a:r>
              <a:r>
                <a:rPr lang="en-NZ" sz="1000" dirty="0">
                  <a:latin typeface="Verdana" panose="020B0604030504040204" pitchFamily="34" charset="0"/>
                  <a:ea typeface="Verdana" panose="020B0604030504040204" pitchFamily="34" charset="0"/>
                  <a:cs typeface="Verdana" panose="020B0604030504040204" pitchFamily="34" charset="0"/>
                </a:rPr>
                <a:t>Use image buckets with Unicode label to retrain a new model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31">
            <a:extLst>
              <a:ext uri="{FF2B5EF4-FFF2-40B4-BE49-F238E27FC236}">
                <a16:creationId xmlns:a16="http://schemas.microsoft.com/office/drawing/2014/main" id="{0A9AECDC-51C4-AF45-932E-2C3A7718A590}"/>
              </a:ext>
            </a:extLst>
          </p:cNvPr>
          <p:cNvGrpSpPr/>
          <p:nvPr/>
        </p:nvGrpSpPr>
        <p:grpSpPr>
          <a:xfrm>
            <a:off x="6632193" y="2001836"/>
            <a:ext cx="5234807" cy="2235496"/>
            <a:chOff x="6632193" y="1953709"/>
            <a:chExt cx="5234807" cy="2235496"/>
          </a:xfrm>
        </p:grpSpPr>
        <p:pic>
          <p:nvPicPr>
            <p:cNvPr id="15" name="Picture 14">
              <a:extLst>
                <a:ext uri="{FF2B5EF4-FFF2-40B4-BE49-F238E27FC236}">
                  <a16:creationId xmlns:a16="http://schemas.microsoft.com/office/drawing/2014/main" id="{5CB5A12A-F8E9-9940-8A61-8F9907C9BF59}"/>
                </a:ext>
              </a:extLst>
            </p:cNvPr>
            <p:cNvPicPr>
              <a:picLocks noChangeAspect="1"/>
            </p:cNvPicPr>
            <p:nvPr/>
          </p:nvPicPr>
          <p:blipFill>
            <a:blip r:embed="rId9"/>
            <a:stretch>
              <a:fillRect/>
            </a:stretch>
          </p:blipFill>
          <p:spPr>
            <a:xfrm>
              <a:off x="8205391" y="1953709"/>
              <a:ext cx="2088411" cy="1957139"/>
            </a:xfrm>
            <a:prstGeom prst="rect">
              <a:avLst/>
            </a:prstGeom>
          </p:spPr>
        </p:pic>
        <p:sp>
          <p:nvSpPr>
            <p:cNvPr id="29" name="TextBox 28">
              <a:extLst>
                <a:ext uri="{FF2B5EF4-FFF2-40B4-BE49-F238E27FC236}">
                  <a16:creationId xmlns:a16="http://schemas.microsoft.com/office/drawing/2014/main" id="{ED54E930-D63A-2547-B272-A1BEF74D9E78}"/>
                </a:ext>
              </a:extLst>
            </p:cNvPr>
            <p:cNvSpPr txBox="1"/>
            <p:nvPr/>
          </p:nvSpPr>
          <p:spPr>
            <a:xfrm>
              <a:off x="6632193" y="3942984"/>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4. Use </a:t>
              </a:r>
              <a:r>
                <a:rPr lang="en-NZ" sz="1000" dirty="0">
                  <a:latin typeface="Verdana" panose="020B0604030504040204" pitchFamily="34" charset="0"/>
                  <a:ea typeface="Verdana" panose="020B0604030504040204" pitchFamily="34" charset="0"/>
                  <a:cs typeface="Verdana" panose="020B0604030504040204" pitchFamily="34" charset="0"/>
                  <a:hlinkClick r:id="rId10"/>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buckets to identify outliers</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3" name="Group 32">
            <a:extLst>
              <a:ext uri="{FF2B5EF4-FFF2-40B4-BE49-F238E27FC236}">
                <a16:creationId xmlns:a16="http://schemas.microsoft.com/office/drawing/2014/main" id="{D768828D-A938-3247-B08E-9CB41AC67C20}"/>
              </a:ext>
            </a:extLst>
          </p:cNvPr>
          <p:cNvGrpSpPr/>
          <p:nvPr/>
        </p:nvGrpSpPr>
        <p:grpSpPr>
          <a:xfrm>
            <a:off x="6632193" y="4356601"/>
            <a:ext cx="5234807" cy="2369052"/>
            <a:chOff x="6632193" y="4380665"/>
            <a:chExt cx="5234807" cy="2369052"/>
          </a:xfrm>
        </p:grpSpPr>
        <p:pic>
          <p:nvPicPr>
            <p:cNvPr id="28" name="Picture 27">
              <a:extLst>
                <a:ext uri="{FF2B5EF4-FFF2-40B4-BE49-F238E27FC236}">
                  <a16:creationId xmlns:a16="http://schemas.microsoft.com/office/drawing/2014/main" id="{26D582CD-7B6C-2F47-8083-0DD3A27CC286}"/>
                </a:ext>
              </a:extLst>
            </p:cNvPr>
            <p:cNvPicPr>
              <a:picLocks noChangeAspect="1"/>
            </p:cNvPicPr>
            <p:nvPr/>
          </p:nvPicPr>
          <p:blipFill>
            <a:blip r:embed="rId11"/>
            <a:stretch>
              <a:fillRect/>
            </a:stretch>
          </p:blipFill>
          <p:spPr>
            <a:xfrm>
              <a:off x="8211961" y="4380665"/>
              <a:ext cx="2099620" cy="2070913"/>
            </a:xfrm>
            <a:prstGeom prst="rect">
              <a:avLst/>
            </a:prstGeom>
          </p:spPr>
        </p:pic>
        <p:sp>
          <p:nvSpPr>
            <p:cNvPr id="31" name="TextBox 30">
              <a:extLst>
                <a:ext uri="{FF2B5EF4-FFF2-40B4-BE49-F238E27FC236}">
                  <a16:creationId xmlns:a16="http://schemas.microsoft.com/office/drawing/2014/main" id="{D6518CD6-F4A7-8344-8EB1-5716EC248078}"/>
                </a:ext>
              </a:extLst>
            </p:cNvPr>
            <p:cNvSpPr txBox="1"/>
            <p:nvPr/>
          </p:nvSpPr>
          <p:spPr>
            <a:xfrm>
              <a:off x="6632193" y="6503496"/>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5. Design UX using t-SNE grid with tagging schema to </a:t>
              </a:r>
              <a:r>
                <a:rPr lang="en-NZ" sz="1000" dirty="0" err="1">
                  <a:latin typeface="Verdana" panose="020B0604030504040204" pitchFamily="34" charset="0"/>
                  <a:ea typeface="Verdana" panose="020B0604030504040204" pitchFamily="34" charset="0"/>
                  <a:cs typeface="Verdana" panose="020B0604030504040204" pitchFamily="34" charset="0"/>
                </a:rPr>
                <a:t>recluster</a:t>
              </a:r>
              <a:r>
                <a:rPr lang="en-NZ" sz="1000" dirty="0">
                  <a:latin typeface="Verdana" panose="020B0604030504040204" pitchFamily="34" charset="0"/>
                  <a:ea typeface="Verdana" panose="020B0604030504040204" pitchFamily="34" charset="0"/>
                  <a:cs typeface="Verdana" panose="020B0604030504040204" pitchFamily="34" charset="0"/>
                </a:rPr>
                <a:t> data</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505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Timeline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523E992F-AB2B-AA42-AD9C-2970DAB7477B}"/>
              </a:ext>
            </a:extLst>
          </p:cNvPr>
          <p:cNvCxnSpPr>
            <a:cxnSpLocks/>
          </p:cNvCxnSpPr>
          <p:nvPr/>
        </p:nvCxnSpPr>
        <p:spPr>
          <a:xfrm>
            <a:off x="577516" y="3660394"/>
            <a:ext cx="1103295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29D2933-0729-6148-A213-1A05C5CA1460}"/>
              </a:ext>
            </a:extLst>
          </p:cNvPr>
          <p:cNvSpPr txBox="1"/>
          <p:nvPr/>
        </p:nvSpPr>
        <p:spPr>
          <a:xfrm>
            <a:off x="-112677" y="295940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Project Proposal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Apr</a:t>
            </a:r>
          </a:p>
        </p:txBody>
      </p:sp>
      <p:sp>
        <p:nvSpPr>
          <p:cNvPr id="41" name="TextBox 40">
            <a:extLst>
              <a:ext uri="{FF2B5EF4-FFF2-40B4-BE49-F238E27FC236}">
                <a16:creationId xmlns:a16="http://schemas.microsoft.com/office/drawing/2014/main" id="{6B1E08BC-DFEE-F840-B949-E33B3077278C}"/>
              </a:ext>
            </a:extLst>
          </p:cNvPr>
          <p:cNvSpPr txBox="1"/>
          <p:nvPr/>
        </p:nvSpPr>
        <p:spPr>
          <a:xfrm>
            <a:off x="10852281" y="2986121"/>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Final Report</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18 Oct</a:t>
            </a:r>
          </a:p>
        </p:txBody>
      </p:sp>
      <p:grpSp>
        <p:nvGrpSpPr>
          <p:cNvPr id="44" name="Group 43">
            <a:extLst>
              <a:ext uri="{FF2B5EF4-FFF2-40B4-BE49-F238E27FC236}">
                <a16:creationId xmlns:a16="http://schemas.microsoft.com/office/drawing/2014/main" id="{CDBA9BB3-34CC-8F44-AAAE-935E06448CA7}"/>
              </a:ext>
            </a:extLst>
          </p:cNvPr>
          <p:cNvGrpSpPr/>
          <p:nvPr/>
        </p:nvGrpSpPr>
        <p:grpSpPr>
          <a:xfrm>
            <a:off x="6307275" y="2704563"/>
            <a:ext cx="1516386" cy="944638"/>
            <a:chOff x="-96253" y="2775754"/>
            <a:chExt cx="1516386" cy="944638"/>
          </a:xfrm>
        </p:grpSpPr>
        <p:cxnSp>
          <p:nvCxnSpPr>
            <p:cNvPr id="45" name="Straight Connector 44">
              <a:extLst>
                <a:ext uri="{FF2B5EF4-FFF2-40B4-BE49-F238E27FC236}">
                  <a16:creationId xmlns:a16="http://schemas.microsoft.com/office/drawing/2014/main" id="{018191B9-9822-3D48-A2AC-A2388BDBE66C}"/>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84CB0C01-B307-4F4C-BDAC-07BED67CE72B}"/>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Frontend</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grpSp>
        <p:nvGrpSpPr>
          <p:cNvPr id="47" name="Group 46">
            <a:extLst>
              <a:ext uri="{FF2B5EF4-FFF2-40B4-BE49-F238E27FC236}">
                <a16:creationId xmlns:a16="http://schemas.microsoft.com/office/drawing/2014/main" id="{CADE31AD-0860-8E46-AF7D-32C4BE514C97}"/>
              </a:ext>
            </a:extLst>
          </p:cNvPr>
          <p:cNvGrpSpPr/>
          <p:nvPr/>
        </p:nvGrpSpPr>
        <p:grpSpPr>
          <a:xfrm>
            <a:off x="6806245" y="3669639"/>
            <a:ext cx="1516386" cy="961515"/>
            <a:chOff x="-108081" y="3175865"/>
            <a:chExt cx="1516386" cy="961515"/>
          </a:xfrm>
        </p:grpSpPr>
        <p:cxnSp>
          <p:nvCxnSpPr>
            <p:cNvPr id="48" name="Straight Connector 47">
              <a:extLst>
                <a:ext uri="{FF2B5EF4-FFF2-40B4-BE49-F238E27FC236}">
                  <a16:creationId xmlns:a16="http://schemas.microsoft.com/office/drawing/2014/main" id="{A74489D3-72B9-5941-B34A-803F3D7535F6}"/>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CAFDA2BE-46C9-0A42-9738-BA758F63CD24}"/>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User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Jul</a:t>
              </a:r>
            </a:p>
          </p:txBody>
        </p:sp>
      </p:grpSp>
      <p:grpSp>
        <p:nvGrpSpPr>
          <p:cNvPr id="50" name="Group 49">
            <a:extLst>
              <a:ext uri="{FF2B5EF4-FFF2-40B4-BE49-F238E27FC236}">
                <a16:creationId xmlns:a16="http://schemas.microsoft.com/office/drawing/2014/main" id="{BF2A6656-4BF2-174A-AC19-2349F3EBF822}"/>
              </a:ext>
            </a:extLst>
          </p:cNvPr>
          <p:cNvGrpSpPr/>
          <p:nvPr/>
        </p:nvGrpSpPr>
        <p:grpSpPr>
          <a:xfrm>
            <a:off x="8371796" y="2714590"/>
            <a:ext cx="1516386" cy="944637"/>
            <a:chOff x="76019" y="2817726"/>
            <a:chExt cx="1516386" cy="944637"/>
          </a:xfrm>
        </p:grpSpPr>
        <p:cxnSp>
          <p:nvCxnSpPr>
            <p:cNvPr id="51" name="Straight Connector 50">
              <a:extLst>
                <a:ext uri="{FF2B5EF4-FFF2-40B4-BE49-F238E27FC236}">
                  <a16:creationId xmlns:a16="http://schemas.microsoft.com/office/drawing/2014/main" id="{30B6D281-80EA-B240-B5E8-E8626D46CEC3}"/>
                </a:ext>
              </a:extLst>
            </p:cNvPr>
            <p:cNvCxnSpPr>
              <a:cxnSpLocks/>
            </p:cNvCxnSpPr>
            <p:nvPr/>
          </p:nvCxnSpPr>
          <p:spPr>
            <a:xfrm flipV="1">
              <a:off x="784786" y="3217836"/>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D572CE8C-B07D-7145-8DCA-0807EFF60C3E}"/>
                </a:ext>
              </a:extLst>
            </p:cNvPr>
            <p:cNvSpPr txBox="1"/>
            <p:nvPr/>
          </p:nvSpPr>
          <p:spPr>
            <a:xfrm>
              <a:off x="76019" y="281772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Retrain new model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9 Aug</a:t>
              </a:r>
            </a:p>
          </p:txBody>
        </p:sp>
      </p:grpSp>
      <p:grpSp>
        <p:nvGrpSpPr>
          <p:cNvPr id="53" name="Group 52">
            <a:extLst>
              <a:ext uri="{FF2B5EF4-FFF2-40B4-BE49-F238E27FC236}">
                <a16:creationId xmlns:a16="http://schemas.microsoft.com/office/drawing/2014/main" id="{F64593E5-EDD6-2F40-8FED-E5EE8900DC58}"/>
              </a:ext>
            </a:extLst>
          </p:cNvPr>
          <p:cNvGrpSpPr/>
          <p:nvPr/>
        </p:nvGrpSpPr>
        <p:grpSpPr>
          <a:xfrm>
            <a:off x="9319299" y="3669639"/>
            <a:ext cx="1516386" cy="961515"/>
            <a:chOff x="-108081" y="3175865"/>
            <a:chExt cx="1516386" cy="961515"/>
          </a:xfrm>
        </p:grpSpPr>
        <p:cxnSp>
          <p:nvCxnSpPr>
            <p:cNvPr id="54" name="Straight Connector 53">
              <a:extLst>
                <a:ext uri="{FF2B5EF4-FFF2-40B4-BE49-F238E27FC236}">
                  <a16:creationId xmlns:a16="http://schemas.microsoft.com/office/drawing/2014/main" id="{D3E1FE58-64C4-564A-9923-4EB3A8CF8DE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8D8FB14-184B-F948-AEE8-371C81ACFAB3}"/>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Model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23 Aug</a:t>
              </a:r>
            </a:p>
          </p:txBody>
        </p:sp>
      </p:grpSp>
      <p:grpSp>
        <p:nvGrpSpPr>
          <p:cNvPr id="17" name="Group 16">
            <a:extLst>
              <a:ext uri="{FF2B5EF4-FFF2-40B4-BE49-F238E27FC236}">
                <a16:creationId xmlns:a16="http://schemas.microsoft.com/office/drawing/2014/main" id="{5008881E-4C94-F743-9C55-CF481F039C32}"/>
              </a:ext>
            </a:extLst>
          </p:cNvPr>
          <p:cNvGrpSpPr/>
          <p:nvPr/>
        </p:nvGrpSpPr>
        <p:grpSpPr>
          <a:xfrm>
            <a:off x="-156210" y="3510350"/>
            <a:ext cx="1516386" cy="423978"/>
            <a:chOff x="-156210" y="3199929"/>
            <a:chExt cx="1516386" cy="817463"/>
          </a:xfrm>
        </p:grpSpPr>
        <p:cxnSp>
          <p:nvCxnSpPr>
            <p:cNvPr id="30" name="Straight Connector 29">
              <a:extLst>
                <a:ext uri="{FF2B5EF4-FFF2-40B4-BE49-F238E27FC236}">
                  <a16:creationId xmlns:a16="http://schemas.microsoft.com/office/drawing/2014/main" id="{32655C39-BDBA-DA47-AA99-0572EC6B7C05}"/>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84461806-7831-284F-9800-27AE2D7865C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APR</a:t>
              </a:r>
            </a:p>
          </p:txBody>
        </p:sp>
      </p:grpSp>
      <p:grpSp>
        <p:nvGrpSpPr>
          <p:cNvPr id="62" name="Group 61">
            <a:extLst>
              <a:ext uri="{FF2B5EF4-FFF2-40B4-BE49-F238E27FC236}">
                <a16:creationId xmlns:a16="http://schemas.microsoft.com/office/drawing/2014/main" id="{07F3B80A-C76B-9941-863E-D28C2DE07092}"/>
              </a:ext>
            </a:extLst>
          </p:cNvPr>
          <p:cNvGrpSpPr/>
          <p:nvPr/>
        </p:nvGrpSpPr>
        <p:grpSpPr>
          <a:xfrm>
            <a:off x="747983" y="3510350"/>
            <a:ext cx="1516386" cy="423978"/>
            <a:chOff x="-156210" y="3199929"/>
            <a:chExt cx="1516386" cy="817463"/>
          </a:xfrm>
        </p:grpSpPr>
        <p:cxnSp>
          <p:nvCxnSpPr>
            <p:cNvPr id="63" name="Straight Connector 62">
              <a:extLst>
                <a:ext uri="{FF2B5EF4-FFF2-40B4-BE49-F238E27FC236}">
                  <a16:creationId xmlns:a16="http://schemas.microsoft.com/office/drawing/2014/main" id="{1779B3EA-5378-0E46-A15D-D300E479138F}"/>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DC448ED3-C49D-BD47-8319-A91E19D1B725}"/>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MAY</a:t>
              </a:r>
            </a:p>
          </p:txBody>
        </p:sp>
      </p:grpSp>
      <p:grpSp>
        <p:nvGrpSpPr>
          <p:cNvPr id="65" name="Group 64">
            <a:extLst>
              <a:ext uri="{FF2B5EF4-FFF2-40B4-BE49-F238E27FC236}">
                <a16:creationId xmlns:a16="http://schemas.microsoft.com/office/drawing/2014/main" id="{137D08C5-14E7-6E4E-ADBC-A6C84CDCEACA}"/>
              </a:ext>
            </a:extLst>
          </p:cNvPr>
          <p:cNvGrpSpPr/>
          <p:nvPr/>
        </p:nvGrpSpPr>
        <p:grpSpPr>
          <a:xfrm>
            <a:off x="3051594" y="3510350"/>
            <a:ext cx="1516386" cy="423978"/>
            <a:chOff x="-156210" y="3199929"/>
            <a:chExt cx="1516386" cy="817463"/>
          </a:xfrm>
        </p:grpSpPr>
        <p:cxnSp>
          <p:nvCxnSpPr>
            <p:cNvPr id="66" name="Straight Connector 65">
              <a:extLst>
                <a:ext uri="{FF2B5EF4-FFF2-40B4-BE49-F238E27FC236}">
                  <a16:creationId xmlns:a16="http://schemas.microsoft.com/office/drawing/2014/main" id="{F71836DE-9323-B14B-B8AD-F21DE413AA02}"/>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DC5DE499-5661-184F-8D88-AFA6C12F8FE3}"/>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JUN</a:t>
              </a:r>
            </a:p>
          </p:txBody>
        </p:sp>
      </p:grpSp>
      <p:grpSp>
        <p:nvGrpSpPr>
          <p:cNvPr id="68" name="Group 67">
            <a:extLst>
              <a:ext uri="{FF2B5EF4-FFF2-40B4-BE49-F238E27FC236}">
                <a16:creationId xmlns:a16="http://schemas.microsoft.com/office/drawing/2014/main" id="{4ECF8D06-B400-174F-88E2-85AF29977052}"/>
              </a:ext>
            </a:extLst>
          </p:cNvPr>
          <p:cNvGrpSpPr/>
          <p:nvPr/>
        </p:nvGrpSpPr>
        <p:grpSpPr>
          <a:xfrm>
            <a:off x="5355205" y="3510350"/>
            <a:ext cx="1516386" cy="423978"/>
            <a:chOff x="-156210" y="3199929"/>
            <a:chExt cx="1516386" cy="817463"/>
          </a:xfrm>
        </p:grpSpPr>
        <p:cxnSp>
          <p:nvCxnSpPr>
            <p:cNvPr id="69" name="Straight Connector 68">
              <a:extLst>
                <a:ext uri="{FF2B5EF4-FFF2-40B4-BE49-F238E27FC236}">
                  <a16:creationId xmlns:a16="http://schemas.microsoft.com/office/drawing/2014/main" id="{7B252559-FDAA-7749-813F-18D81FDA5E0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8B37607E-A204-6244-B1D3-4ED3E7F0233C}"/>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JUL</a:t>
              </a:r>
            </a:p>
          </p:txBody>
        </p:sp>
      </p:grpSp>
      <p:grpSp>
        <p:nvGrpSpPr>
          <p:cNvPr id="71" name="Group 70">
            <a:extLst>
              <a:ext uri="{FF2B5EF4-FFF2-40B4-BE49-F238E27FC236}">
                <a16:creationId xmlns:a16="http://schemas.microsoft.com/office/drawing/2014/main" id="{0CE03701-E1FB-1446-B027-D3AD1C938090}"/>
              </a:ext>
            </a:extLst>
          </p:cNvPr>
          <p:cNvGrpSpPr/>
          <p:nvPr/>
        </p:nvGrpSpPr>
        <p:grpSpPr>
          <a:xfrm>
            <a:off x="7658816" y="3510350"/>
            <a:ext cx="1516386" cy="423978"/>
            <a:chOff x="-156210" y="3199929"/>
            <a:chExt cx="1516386" cy="817463"/>
          </a:xfrm>
        </p:grpSpPr>
        <p:cxnSp>
          <p:nvCxnSpPr>
            <p:cNvPr id="72" name="Straight Connector 71">
              <a:extLst>
                <a:ext uri="{FF2B5EF4-FFF2-40B4-BE49-F238E27FC236}">
                  <a16:creationId xmlns:a16="http://schemas.microsoft.com/office/drawing/2014/main" id="{CA4C41D3-68A9-FB45-B1B9-92C61CAEFB51}"/>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65BF02A7-AB74-9C45-BD03-D9B7E5D508D2}"/>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AUG</a:t>
              </a:r>
            </a:p>
          </p:txBody>
        </p:sp>
      </p:grpSp>
      <p:grpSp>
        <p:nvGrpSpPr>
          <p:cNvPr id="74" name="Group 73">
            <a:extLst>
              <a:ext uri="{FF2B5EF4-FFF2-40B4-BE49-F238E27FC236}">
                <a16:creationId xmlns:a16="http://schemas.microsoft.com/office/drawing/2014/main" id="{BED29F33-1301-A048-8955-66927D5DC202}"/>
              </a:ext>
            </a:extLst>
          </p:cNvPr>
          <p:cNvGrpSpPr/>
          <p:nvPr/>
        </p:nvGrpSpPr>
        <p:grpSpPr>
          <a:xfrm>
            <a:off x="9962427" y="3510350"/>
            <a:ext cx="1516386" cy="423978"/>
            <a:chOff x="-156210" y="3199929"/>
            <a:chExt cx="1516386" cy="817463"/>
          </a:xfrm>
        </p:grpSpPr>
        <p:cxnSp>
          <p:nvCxnSpPr>
            <p:cNvPr id="75" name="Straight Connector 74">
              <a:extLst>
                <a:ext uri="{FF2B5EF4-FFF2-40B4-BE49-F238E27FC236}">
                  <a16:creationId xmlns:a16="http://schemas.microsoft.com/office/drawing/2014/main" id="{55044902-8B7C-BE47-9CC2-64D300B69A2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6" name="TextBox 75">
              <a:extLst>
                <a:ext uri="{FF2B5EF4-FFF2-40B4-BE49-F238E27FC236}">
                  <a16:creationId xmlns:a16="http://schemas.microsoft.com/office/drawing/2014/main" id="{FDDF0A56-C876-7D4A-B5A1-E5C413253B2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SEP</a:t>
              </a:r>
            </a:p>
          </p:txBody>
        </p:sp>
      </p:grpSp>
      <p:grpSp>
        <p:nvGrpSpPr>
          <p:cNvPr id="77" name="Group 76">
            <a:extLst>
              <a:ext uri="{FF2B5EF4-FFF2-40B4-BE49-F238E27FC236}">
                <a16:creationId xmlns:a16="http://schemas.microsoft.com/office/drawing/2014/main" id="{B4808ADB-DDC2-BC4B-A95A-ED7B812889A7}"/>
              </a:ext>
            </a:extLst>
          </p:cNvPr>
          <p:cNvGrpSpPr/>
          <p:nvPr/>
        </p:nvGrpSpPr>
        <p:grpSpPr>
          <a:xfrm>
            <a:off x="10864718" y="3510350"/>
            <a:ext cx="1516386" cy="423978"/>
            <a:chOff x="-156210" y="3199929"/>
            <a:chExt cx="1516386" cy="817463"/>
          </a:xfrm>
        </p:grpSpPr>
        <p:cxnSp>
          <p:nvCxnSpPr>
            <p:cNvPr id="78" name="Straight Connector 77">
              <a:extLst>
                <a:ext uri="{FF2B5EF4-FFF2-40B4-BE49-F238E27FC236}">
                  <a16:creationId xmlns:a16="http://schemas.microsoft.com/office/drawing/2014/main" id="{EFB92783-8252-9045-8758-BA4BC171F253}"/>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079E1E11-65A2-8947-AF99-85BA55E43E9D}"/>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OCT</a:t>
              </a:r>
            </a:p>
          </p:txBody>
        </p:sp>
      </p:grpSp>
      <p:grpSp>
        <p:nvGrpSpPr>
          <p:cNvPr id="81" name="Group 80">
            <a:extLst>
              <a:ext uri="{FF2B5EF4-FFF2-40B4-BE49-F238E27FC236}">
                <a16:creationId xmlns:a16="http://schemas.microsoft.com/office/drawing/2014/main" id="{ACE29624-C55F-9042-AC29-2CBB13C1FEF2}"/>
              </a:ext>
            </a:extLst>
          </p:cNvPr>
          <p:cNvGrpSpPr/>
          <p:nvPr/>
        </p:nvGrpSpPr>
        <p:grpSpPr>
          <a:xfrm>
            <a:off x="2158830" y="3671913"/>
            <a:ext cx="1785527" cy="944637"/>
            <a:chOff x="-242652" y="3175865"/>
            <a:chExt cx="1785527" cy="944637"/>
          </a:xfrm>
        </p:grpSpPr>
        <p:cxnSp>
          <p:nvCxnSpPr>
            <p:cNvPr id="82" name="Straight Connector 81">
              <a:extLst>
                <a:ext uri="{FF2B5EF4-FFF2-40B4-BE49-F238E27FC236}">
                  <a16:creationId xmlns:a16="http://schemas.microsoft.com/office/drawing/2014/main" id="{2D25BFDF-1786-5841-BB6C-3B19CE02F581}"/>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E37E9CBF-6C05-9643-81C9-5C46C9088252}"/>
                </a:ext>
              </a:extLst>
            </p:cNvPr>
            <p:cNvSpPr txBox="1"/>
            <p:nvPr/>
          </p:nvSpPr>
          <p:spPr>
            <a:xfrm>
              <a:off x="-242652" y="3720392"/>
              <a:ext cx="1785527"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Unicode image buckets</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24 May</a:t>
              </a:r>
            </a:p>
          </p:txBody>
        </p:sp>
      </p:grpSp>
      <p:grpSp>
        <p:nvGrpSpPr>
          <p:cNvPr id="84" name="Group 83">
            <a:extLst>
              <a:ext uri="{FF2B5EF4-FFF2-40B4-BE49-F238E27FC236}">
                <a16:creationId xmlns:a16="http://schemas.microsoft.com/office/drawing/2014/main" id="{85D34DC5-E777-1E48-8A37-A1A8992E12C8}"/>
              </a:ext>
            </a:extLst>
          </p:cNvPr>
          <p:cNvGrpSpPr/>
          <p:nvPr/>
        </p:nvGrpSpPr>
        <p:grpSpPr>
          <a:xfrm>
            <a:off x="900470" y="2701900"/>
            <a:ext cx="1516386" cy="944638"/>
            <a:chOff x="-96253" y="2775754"/>
            <a:chExt cx="1516386" cy="944638"/>
          </a:xfrm>
        </p:grpSpPr>
        <p:cxnSp>
          <p:nvCxnSpPr>
            <p:cNvPr id="85" name="Straight Connector 84">
              <a:extLst>
                <a:ext uri="{FF2B5EF4-FFF2-40B4-BE49-F238E27FC236}">
                  <a16:creationId xmlns:a16="http://schemas.microsoft.com/office/drawing/2014/main" id="{D789178A-DA65-294E-AF77-ADC1D5BE8C98}"/>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09F73653-BE82-CE45-9DF1-4CCF2977E3D8}"/>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Literature Review</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3 May </a:t>
              </a:r>
            </a:p>
          </p:txBody>
        </p:sp>
      </p:grpSp>
      <p:grpSp>
        <p:nvGrpSpPr>
          <p:cNvPr id="87" name="Group 86">
            <a:extLst>
              <a:ext uri="{FF2B5EF4-FFF2-40B4-BE49-F238E27FC236}">
                <a16:creationId xmlns:a16="http://schemas.microsoft.com/office/drawing/2014/main" id="{FFFF9A51-5B4E-4044-99E4-3008209C1213}"/>
              </a:ext>
            </a:extLst>
          </p:cNvPr>
          <p:cNvGrpSpPr/>
          <p:nvPr/>
        </p:nvGrpSpPr>
        <p:grpSpPr>
          <a:xfrm>
            <a:off x="4466133" y="3669639"/>
            <a:ext cx="1785527" cy="944637"/>
            <a:chOff x="-242652" y="3175865"/>
            <a:chExt cx="1785527" cy="944637"/>
          </a:xfrm>
        </p:grpSpPr>
        <p:cxnSp>
          <p:nvCxnSpPr>
            <p:cNvPr id="88" name="Straight Connector 87">
              <a:extLst>
                <a:ext uri="{FF2B5EF4-FFF2-40B4-BE49-F238E27FC236}">
                  <a16:creationId xmlns:a16="http://schemas.microsoft.com/office/drawing/2014/main" id="{FE943235-BFDB-1747-911D-9DBC7418037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7A3B1DA6-9D79-9F4F-9089-8A134E2CEE9F}"/>
                </a:ext>
              </a:extLst>
            </p:cNvPr>
            <p:cNvSpPr txBox="1"/>
            <p:nvPr/>
          </p:nvSpPr>
          <p:spPr>
            <a:xfrm>
              <a:off x="-242652" y="3720392"/>
              <a:ext cx="1785527" cy="400110"/>
            </a:xfrm>
            <a:prstGeom prst="rect">
              <a:avLst/>
            </a:prstGeom>
            <a:noFill/>
          </p:spPr>
          <p:txBody>
            <a:bodyPr wrap="square" rtlCol="0">
              <a:spAutoFit/>
            </a:bodyPr>
            <a:lstStyle/>
            <a:p>
              <a:pPr algn="ctr"/>
              <a:r>
                <a:rPr lang="en-US" sz="1000" dirty="0" err="1">
                  <a:latin typeface="Verdana" panose="020B0604030504040204" pitchFamily="34" charset="0"/>
                  <a:ea typeface="Verdana" panose="020B0604030504040204" pitchFamily="34" charset="0"/>
                  <a:cs typeface="Verdana" panose="020B0604030504040204" pitchFamily="34" charset="0"/>
                </a:rPr>
                <a:t>Subcluster</a:t>
              </a:r>
              <a:r>
                <a:rPr lang="en-US" sz="1000" dirty="0">
                  <a:latin typeface="Verdana" panose="020B0604030504040204" pitchFamily="34" charset="0"/>
                  <a:ea typeface="Verdana" panose="020B0604030504040204" pitchFamily="34" charset="0"/>
                  <a:cs typeface="Verdana" panose="020B0604030504040204" pitchFamily="34" charset="0"/>
                </a:rPr>
                <a:t> infrastructure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21 Jun</a:t>
              </a:r>
            </a:p>
          </p:txBody>
        </p:sp>
      </p:grpSp>
      <p:grpSp>
        <p:nvGrpSpPr>
          <p:cNvPr id="93" name="Group 92">
            <a:extLst>
              <a:ext uri="{FF2B5EF4-FFF2-40B4-BE49-F238E27FC236}">
                <a16:creationId xmlns:a16="http://schemas.microsoft.com/office/drawing/2014/main" id="{100099C4-5BA9-C541-A52E-2A46093FAB55}"/>
              </a:ext>
            </a:extLst>
          </p:cNvPr>
          <p:cNvGrpSpPr/>
          <p:nvPr/>
        </p:nvGrpSpPr>
        <p:grpSpPr>
          <a:xfrm>
            <a:off x="3509585" y="2701900"/>
            <a:ext cx="1516386" cy="944638"/>
            <a:chOff x="-96253" y="2775754"/>
            <a:chExt cx="1516386" cy="944638"/>
          </a:xfrm>
        </p:grpSpPr>
        <p:cxnSp>
          <p:nvCxnSpPr>
            <p:cNvPr id="94" name="Straight Connector 93">
              <a:extLst>
                <a:ext uri="{FF2B5EF4-FFF2-40B4-BE49-F238E27FC236}">
                  <a16:creationId xmlns:a16="http://schemas.microsoft.com/office/drawing/2014/main" id="{A762D945-425B-EC4A-91A1-1D6B3A59DA64}"/>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8E318D88-A466-0E4D-B7D4-76AC7F61A557}"/>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Per-bucket Analysis </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7 Jun</a:t>
              </a:r>
            </a:p>
          </p:txBody>
        </p:sp>
      </p:grpSp>
      <p:grpSp>
        <p:nvGrpSpPr>
          <p:cNvPr id="96" name="Group 95">
            <a:extLst>
              <a:ext uri="{FF2B5EF4-FFF2-40B4-BE49-F238E27FC236}">
                <a16:creationId xmlns:a16="http://schemas.microsoft.com/office/drawing/2014/main" id="{1652706B-D028-814F-8A43-4F203049D67C}"/>
              </a:ext>
            </a:extLst>
          </p:cNvPr>
          <p:cNvGrpSpPr/>
          <p:nvPr/>
        </p:nvGrpSpPr>
        <p:grpSpPr>
          <a:xfrm>
            <a:off x="5079061" y="2701449"/>
            <a:ext cx="1516386" cy="944638"/>
            <a:chOff x="-96253" y="2775754"/>
            <a:chExt cx="1516386" cy="944638"/>
          </a:xfrm>
        </p:grpSpPr>
        <p:cxnSp>
          <p:nvCxnSpPr>
            <p:cNvPr id="97" name="Straight Connector 96">
              <a:extLst>
                <a:ext uri="{FF2B5EF4-FFF2-40B4-BE49-F238E27FC236}">
                  <a16:creationId xmlns:a16="http://schemas.microsoft.com/office/drawing/2014/main" id="{FFB261B3-0D75-0146-9DFC-9DDE0AB4F8A9}"/>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8" name="TextBox 97">
              <a:extLst>
                <a:ext uri="{FF2B5EF4-FFF2-40B4-BE49-F238E27FC236}">
                  <a16:creationId xmlns:a16="http://schemas.microsoft.com/office/drawing/2014/main" id="{6B64CDB8-3C8A-E749-89E0-90B16518D712}"/>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Wireframe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spTree>
    <p:extLst>
      <p:ext uri="{BB962C8B-B14F-4D97-AF65-F5344CB8AC3E}">
        <p14:creationId xmlns:p14="http://schemas.microsoft.com/office/powerpoint/2010/main" val="273495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2631490"/>
          </a:xfrm>
          <a:prstGeom prst="rect">
            <a:avLst/>
          </a:prstGeom>
        </p:spPr>
        <p:txBody>
          <a:bodyPr>
            <a:spAutoFit/>
          </a:bodyPr>
          <a:lstStyle/>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The main points of collaboration in this project will be in implementing the application infrastructure. The intention is to deploy the solution as a serverless web application. </a:t>
            </a:r>
          </a:p>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This includes: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Google Tesseract to extract image sections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PCA and t-SNE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60GB worth of scanned newspaper images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7000 individual character image buckets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training the new OCR model</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of application assets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elastic compute and disk space for the application post-deployment</a:t>
            </a:r>
          </a:p>
          <a:p>
            <a:pPr>
              <a:spcAft>
                <a:spcPts val="600"/>
              </a:spcAft>
            </a:pPr>
            <a:endParaRPr lang="en-NZ" sz="1000"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13000" y="933989"/>
            <a:ext cx="5940000" cy="707886"/>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will need short-lived compute for batch jobs when extracting the initial images and training the new model. We can use GPC’s capability to spin up preemptible VM’s for high performance computing workloads. We can also integrate this with </a:t>
            </a:r>
            <a:r>
              <a:rPr lang="en-NZ" sz="1000" dirty="0">
                <a:latin typeface="Verdana" panose="020B0604030504040204" pitchFamily="34" charset="0"/>
                <a:ea typeface="Verdana" panose="020B0604030504040204" pitchFamily="34" charset="0"/>
                <a:cs typeface="Verdana" panose="020B0604030504040204" pitchFamily="34" charset="0"/>
                <a:hlinkClick r:id="rId3"/>
              </a:rPr>
              <a:t>VUW’s HPC cluster  </a:t>
            </a:r>
            <a:r>
              <a:rPr lang="en-NZ" sz="1000" dirty="0">
                <a:latin typeface="Verdana" panose="020B0604030504040204" pitchFamily="34" charset="0"/>
                <a:ea typeface="Verdana" panose="020B0604030504040204" pitchFamily="34" charset="0"/>
                <a:cs typeface="Verdana" panose="020B0604030504040204" pitchFamily="34" charset="0"/>
                <a:hlinkClick r:id="rId4"/>
              </a:rPr>
              <a:t>Rāpoi</a:t>
            </a:r>
            <a:r>
              <a:rPr lang="en-NZ" sz="1000" dirty="0">
                <a:latin typeface="Verdana" panose="020B0604030504040204" pitchFamily="34" charset="0"/>
                <a:ea typeface="Verdana" panose="020B0604030504040204" pitchFamily="34" charset="0"/>
                <a:cs typeface="Verdana" panose="020B0604030504040204" pitchFamily="34" charset="0"/>
              </a:rPr>
              <a:t> for only using GPC for compute bursts.</a:t>
            </a:r>
          </a:p>
        </p:txBody>
      </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Google Cloud Platform</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BB25F96B-0BA6-FF41-9B63-9D4D3C10CA8D}"/>
              </a:ext>
            </a:extLst>
          </p:cNvPr>
          <p:cNvGrpSpPr/>
          <p:nvPr/>
        </p:nvGrpSpPr>
        <p:grpSpPr>
          <a:xfrm>
            <a:off x="156409" y="3868234"/>
            <a:ext cx="5940000" cy="2861184"/>
            <a:chOff x="156409" y="3820106"/>
            <a:chExt cx="5940000" cy="2861184"/>
          </a:xfrm>
        </p:grpSpPr>
        <p:pic>
          <p:nvPicPr>
            <p:cNvPr id="5" name="Picture 4">
              <a:extLst>
                <a:ext uri="{FF2B5EF4-FFF2-40B4-BE49-F238E27FC236}">
                  <a16:creationId xmlns:a16="http://schemas.microsoft.com/office/drawing/2014/main" id="{C7613FE3-CDD4-C443-8337-F4CAC48F5A1D}"/>
                </a:ext>
              </a:extLst>
            </p:cNvPr>
            <p:cNvPicPr>
              <a:picLocks noChangeAspect="1"/>
            </p:cNvPicPr>
            <p:nvPr/>
          </p:nvPicPr>
          <p:blipFill>
            <a:blip r:embed="rId5"/>
            <a:stretch>
              <a:fillRect/>
            </a:stretch>
          </p:blipFill>
          <p:spPr>
            <a:xfrm>
              <a:off x="932821" y="3820106"/>
              <a:ext cx="4387176" cy="2580692"/>
            </a:xfrm>
            <a:prstGeom prst="rect">
              <a:avLst/>
            </a:prstGeom>
          </p:spPr>
        </p:pic>
        <p:sp>
          <p:nvSpPr>
            <p:cNvPr id="7" name="Rectangle 6">
              <a:extLst>
                <a:ext uri="{FF2B5EF4-FFF2-40B4-BE49-F238E27FC236}">
                  <a16:creationId xmlns:a16="http://schemas.microsoft.com/office/drawing/2014/main" id="{50166BDE-CBDE-C74E-B3DB-AED4A02741CE}"/>
                </a:ext>
              </a:extLst>
            </p:cNvPr>
            <p:cNvSpPr/>
            <p:nvPr/>
          </p:nvSpPr>
          <p:spPr>
            <a:xfrm>
              <a:off x="156409" y="6450458"/>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web application using App Engine and Google Cloud platform.</a:t>
              </a:r>
            </a:p>
          </p:txBody>
        </p:sp>
      </p:grpSp>
      <p:grpSp>
        <p:nvGrpSpPr>
          <p:cNvPr id="17" name="Group 16">
            <a:extLst>
              <a:ext uri="{FF2B5EF4-FFF2-40B4-BE49-F238E27FC236}">
                <a16:creationId xmlns:a16="http://schemas.microsoft.com/office/drawing/2014/main" id="{81276C97-71E5-134A-8348-5602BD493964}"/>
              </a:ext>
            </a:extLst>
          </p:cNvPr>
          <p:cNvGrpSpPr/>
          <p:nvPr/>
        </p:nvGrpSpPr>
        <p:grpSpPr>
          <a:xfrm>
            <a:off x="6213000" y="4482383"/>
            <a:ext cx="5940000" cy="2247035"/>
            <a:chOff x="6213000" y="4398159"/>
            <a:chExt cx="5940000" cy="2247035"/>
          </a:xfrm>
        </p:grpSpPr>
        <p:pic>
          <p:nvPicPr>
            <p:cNvPr id="34" name="Picture 33">
              <a:extLst>
                <a:ext uri="{FF2B5EF4-FFF2-40B4-BE49-F238E27FC236}">
                  <a16:creationId xmlns:a16="http://schemas.microsoft.com/office/drawing/2014/main" id="{617F91C5-09F5-D141-954B-61DB4E82AB8E}"/>
                </a:ext>
              </a:extLst>
            </p:cNvPr>
            <p:cNvPicPr>
              <a:picLocks noChangeAspect="1"/>
            </p:cNvPicPr>
            <p:nvPr/>
          </p:nvPicPr>
          <p:blipFill>
            <a:blip r:embed="rId6"/>
            <a:stretch>
              <a:fillRect/>
            </a:stretch>
          </p:blipFill>
          <p:spPr>
            <a:xfrm>
              <a:off x="7030532" y="4398159"/>
              <a:ext cx="4304937" cy="2029908"/>
            </a:xfrm>
            <a:prstGeom prst="rect">
              <a:avLst/>
            </a:prstGeom>
          </p:spPr>
        </p:pic>
        <p:sp>
          <p:nvSpPr>
            <p:cNvPr id="38" name="Rectangle 37">
              <a:extLst>
                <a:ext uri="{FF2B5EF4-FFF2-40B4-BE49-F238E27FC236}">
                  <a16:creationId xmlns:a16="http://schemas.microsoft.com/office/drawing/2014/main" id="{42C3E427-B16C-864F-88A3-713D2802C9EA}"/>
                </a:ext>
              </a:extLst>
            </p:cNvPr>
            <p:cNvSpPr/>
            <p:nvPr/>
          </p:nvSpPr>
          <p:spPr>
            <a:xfrm>
              <a:off x="6213000" y="6414362"/>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a:t>
              </a:r>
              <a:r>
                <a:rPr lang="en-GB" sz="900" i="1" dirty="0">
                  <a:latin typeface="Verdana" panose="020B0604030504040204" pitchFamily="34" charset="0"/>
                  <a:ea typeface="Verdana" panose="020B0604030504040204" pitchFamily="34" charset="0"/>
                  <a:cs typeface="Verdana" panose="020B0604030504040204" pitchFamily="34" charset="0"/>
                </a:rPr>
                <a:t>autoscaling, backup</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grpSp>
      <p:sp>
        <p:nvSpPr>
          <p:cNvPr id="23" name="Rectangle 22">
            <a:extLst>
              <a:ext uri="{FF2B5EF4-FFF2-40B4-BE49-F238E27FC236}">
                <a16:creationId xmlns:a16="http://schemas.microsoft.com/office/drawing/2014/main" id="{123024B5-1521-1D43-BFA1-3867AB75395B}"/>
              </a:ext>
            </a:extLst>
          </p:cNvPr>
          <p:cNvSpPr/>
          <p:nvPr/>
        </p:nvSpPr>
        <p:spPr>
          <a:xfrm>
            <a:off x="6213000" y="3852200"/>
            <a:ext cx="5940000" cy="553998"/>
          </a:xfrm>
          <a:prstGeom prst="rect">
            <a:avLst/>
          </a:prstGeom>
        </p:spPr>
        <p:txBody>
          <a:bodyPr>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We wish to deliver a dynamic user experience so that the image buckets update real-time as the human expert performs the </a:t>
            </a:r>
            <a:r>
              <a:rPr lang="en-US" sz="1000" dirty="0" err="1">
                <a:latin typeface="Verdana" panose="020B0604030504040204" pitchFamily="34" charset="0"/>
                <a:ea typeface="Verdana" panose="020B0604030504040204" pitchFamily="34" charset="0"/>
                <a:cs typeface="Verdana" panose="020B0604030504040204" pitchFamily="34" charset="0"/>
              </a:rPr>
              <a:t>reclustering</a:t>
            </a:r>
            <a:r>
              <a:rPr lang="en-US" sz="1000" dirty="0">
                <a:latin typeface="Verdana" panose="020B0604030504040204" pitchFamily="34" charset="0"/>
                <a:ea typeface="Verdana" panose="020B0604030504040204" pitchFamily="34" charset="0"/>
                <a:cs typeface="Verdana" panose="020B0604030504040204" pitchFamily="34" charset="0"/>
              </a:rPr>
              <a:t>. This will require a high performance computing solution that has autoscaling, monitoring and alerting.</a:t>
            </a:r>
          </a:p>
        </p:txBody>
      </p:sp>
      <p:grpSp>
        <p:nvGrpSpPr>
          <p:cNvPr id="3" name="Group 2">
            <a:extLst>
              <a:ext uri="{FF2B5EF4-FFF2-40B4-BE49-F238E27FC236}">
                <a16:creationId xmlns:a16="http://schemas.microsoft.com/office/drawing/2014/main" id="{C617E0A5-7EFA-3541-AF1B-7962F8EE6B0A}"/>
              </a:ext>
            </a:extLst>
          </p:cNvPr>
          <p:cNvGrpSpPr/>
          <p:nvPr/>
        </p:nvGrpSpPr>
        <p:grpSpPr>
          <a:xfrm>
            <a:off x="6213000" y="1661343"/>
            <a:ext cx="5940000" cy="2198895"/>
            <a:chOff x="6213000" y="1661343"/>
            <a:chExt cx="5940000" cy="2198895"/>
          </a:xfrm>
        </p:grpSpPr>
        <p:sp>
          <p:nvSpPr>
            <p:cNvPr id="30" name="Rectangle 29">
              <a:extLst>
                <a:ext uri="{FF2B5EF4-FFF2-40B4-BE49-F238E27FC236}">
                  <a16:creationId xmlns:a16="http://schemas.microsoft.com/office/drawing/2014/main" id="{EA786AE0-FE2E-554E-9202-0640756336AB}"/>
                </a:ext>
              </a:extLst>
            </p:cNvPr>
            <p:cNvSpPr/>
            <p:nvPr/>
          </p:nvSpPr>
          <p:spPr>
            <a:xfrm>
              <a:off x="6213000" y="3629406"/>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using short-lived compute instances for </a:t>
              </a:r>
              <a:r>
                <a:rPr lang="en-NZ" sz="900" i="1" dirty="0">
                  <a:latin typeface="Verdana" panose="020B0604030504040204" pitchFamily="34" charset="0"/>
                  <a:ea typeface="Verdana" panose="020B0604030504040204" pitchFamily="34" charset="0"/>
                  <a:cs typeface="Verdana" panose="020B0604030504040204" pitchFamily="34" charset="0"/>
                </a:rPr>
                <a:t>batch jobs</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4CAB4EBF-6E51-9F4A-AEFA-4CF566EDF5B1}"/>
                </a:ext>
              </a:extLst>
            </p:cNvPr>
            <p:cNvPicPr>
              <a:picLocks noChangeAspect="1"/>
            </p:cNvPicPr>
            <p:nvPr/>
          </p:nvPicPr>
          <p:blipFill>
            <a:blip r:embed="rId7"/>
            <a:stretch>
              <a:fillRect/>
            </a:stretch>
          </p:blipFill>
          <p:spPr>
            <a:xfrm>
              <a:off x="7115614" y="1661343"/>
              <a:ext cx="4134772" cy="1968063"/>
            </a:xfrm>
            <a:prstGeom prst="rect">
              <a:avLst/>
            </a:prstGeom>
          </p:spPr>
        </p:pic>
      </p:grpSp>
    </p:spTree>
    <p:extLst>
      <p:ext uri="{BB962C8B-B14F-4D97-AF65-F5344CB8AC3E}">
        <p14:creationId xmlns:p14="http://schemas.microsoft.com/office/powerpoint/2010/main" val="37355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8175</TotalTime>
  <Words>850</Words>
  <Application>Microsoft Macintosh PowerPoint</Application>
  <PresentationFormat>Widescreen</PresentationFormat>
  <Paragraphs>74</Paragraphs>
  <Slides>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Courier New</vt:lpstr>
      <vt:lpstr>Verdana</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Charlene Leong</dc:creator>
  <cp:lastModifiedBy>Charlene Leong</cp:lastModifiedBy>
  <cp:revision>30</cp:revision>
  <dcterms:created xsi:type="dcterms:W3CDTF">2019-04-22T20:16:37Z</dcterms:created>
  <dcterms:modified xsi:type="dcterms:W3CDTF">2019-04-30T04:10:28Z</dcterms:modified>
</cp:coreProperties>
</file>